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20"/>
  </p:notesMasterIdLst>
  <p:sldIdLst>
    <p:sldId id="379" r:id="rId3"/>
    <p:sldId id="595" r:id="rId4"/>
    <p:sldId id="571" r:id="rId5"/>
    <p:sldId id="551" r:id="rId6"/>
    <p:sldId id="557" r:id="rId7"/>
    <p:sldId id="560" r:id="rId8"/>
    <p:sldId id="562" r:id="rId9"/>
    <p:sldId id="605" r:id="rId10"/>
    <p:sldId id="596" r:id="rId11"/>
    <p:sldId id="564" r:id="rId12"/>
    <p:sldId id="597" r:id="rId13"/>
    <p:sldId id="598" r:id="rId14"/>
    <p:sldId id="604" r:id="rId15"/>
    <p:sldId id="603" r:id="rId16"/>
    <p:sldId id="600" r:id="rId17"/>
    <p:sldId id="601" r:id="rId18"/>
    <p:sldId id="6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C8ABF-D509-4D60-B093-2E210250E6AF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C2AC6-DE7A-4DE1-910A-9F8C15BDC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2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Keep or delete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920B8-6CDD-4535-A4ED-92402783D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01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920B8-6CDD-4535-A4ED-92402783D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8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E85FA-E4C3-A574-5EBB-C71FE80D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C05B93CD-7B4A-4624-984F-530C77B9199C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DD005-5B42-B303-DBBC-1F86843B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E1813-15B7-848F-5668-F6E5996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1753E63-E7C7-BD2A-00A9-D7C91D0EA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820427" cy="2994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280BADD-A62A-4304-2333-A714F058E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59485"/>
            <a:ext cx="2377610" cy="84168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784A4F-E580-C7A6-AA6E-7BC2D3C364A0}"/>
              </a:ext>
            </a:extLst>
          </p:cNvPr>
          <p:cNvCxnSpPr/>
          <p:nvPr userDrawn="1"/>
        </p:nvCxnSpPr>
        <p:spPr>
          <a:xfrm>
            <a:off x="838200" y="3561347"/>
            <a:ext cx="3200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88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75382-029A-4888-5E6A-6D4786508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3312"/>
            <a:ext cx="5181600" cy="435133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398D9-8622-C4EE-2799-7301288B6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3312"/>
            <a:ext cx="5181600" cy="435133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3EF30-D9AF-C442-C833-A19C03CA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31B6B43-67A3-490E-904E-82DBA3AB7EC7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0DDD-2A36-3EBC-F754-75D19AB2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D8F6-3DB1-6B1B-1693-62AAF2E3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FF008F-EBF2-9447-4E01-DDD810DD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10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4196B-6E26-A412-B461-EA93D9661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3840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EC8C4-B21D-1E67-CAF4-9720E8B3C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62316"/>
            <a:ext cx="5157787" cy="368458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F9C1B-B0CC-DB0F-9AA0-8A94E371E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840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57AB7-F9F1-217F-F328-1CAF14A50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62316"/>
            <a:ext cx="5183188" cy="368458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7EE051-615F-3753-50B8-CEAF46B8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9DC084EA-825B-408E-8335-3543F5AD1427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D1D64D-1B59-DEE1-8DBF-F98BB5FC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9B0536-45F3-8A48-1B19-3AC6B33F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C18B8-2686-3C59-F44E-09A989C7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35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F4E7F-ADE9-FF38-3156-B3EDD46B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70D50B14-8BBC-41F2-A7B1-CB117C5AD07F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CDB33-A148-2531-71D4-DD31117E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19AF-C63A-62F4-DE33-57757060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E635A2-F0AE-29FB-37C6-76E3F9BC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62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4DAB4-6F8B-4825-2759-7D46A01F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9CB1901C-B70D-4E87-B4DB-175E041BFEC9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9AFF3-78CF-4630-1AF7-630BEBCDB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16C65-320C-FCF4-D6E1-EA7754D6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98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6F55-5812-D11E-AC8B-1B90B48F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5662"/>
            <a:ext cx="3932237" cy="127053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Nexa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1E064-A8F5-0B91-1049-591FFE69C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95663"/>
            <a:ext cx="6172200" cy="4465387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 sz="32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 sz="2400"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 sz="2000"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Nexa" panose="000005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6C67E-0E49-4974-B525-F9CC94BE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66198"/>
            <a:ext cx="3932237" cy="320279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4E291-1CDF-CB60-9583-786BB833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005EE4E6-7D16-462C-B59E-3DE0855745B6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9EA4-498E-E17A-6239-D1E7F5E8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6CFAA-0045-0545-C396-3C75209A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8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38F7-1D03-1DB0-F0DA-31D17E41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9410"/>
            <a:ext cx="3932237" cy="117428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Nexa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1A5FC-5B37-8969-5915-758CCD73A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9411"/>
            <a:ext cx="6172200" cy="45616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91E2-F04E-03A9-16FC-1E4DC62E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73692"/>
            <a:ext cx="3932237" cy="339529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587BA-70EC-6EBC-EBAF-3A7D41B87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55BB6B9B-BAC2-4C68-830E-4E8FC7ECE307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9557D-C6DA-79D5-3CAD-EE7048D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BCB-676D-58C5-B036-1AC1E6E3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34472-D625-EF57-E8CC-2CC691662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89785"/>
            <a:ext cx="2628900" cy="488717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AD351-1AE3-B543-AADD-AF02925E8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89785"/>
            <a:ext cx="7734300" cy="4887178"/>
          </a:xfrm>
        </p:spPr>
        <p:txBody>
          <a:bodyPr vert="eaVert"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6411-9B00-C75E-5671-00589CF3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6BF28D1C-7D08-420F-B2F3-DEE7989EB98B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FC298-4725-055C-26A6-1330EA59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36CAD-CB02-F3B8-691C-5F291DF8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3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/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2A44-1888-1106-0074-D76797D66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86551"/>
            <a:ext cx="12192000" cy="260844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Section Title Slide or Final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8F8C9-040A-896D-0D54-BCED6A9C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26E34F5-0C0F-4140-A16F-2CF2F9482471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07BAE-ABE2-7ED2-8085-5B8DC572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24D3D-6EFF-1411-455F-37C2AB7B3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AE9E1A8-18CC-F131-DBB9-B08F158614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3" y="4726089"/>
            <a:ext cx="2585274" cy="9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82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5505-86EB-46D1-855A-839718E2B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4FD31-06E4-4865-BC2C-02F0A31A6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EF9C4-8568-409D-A344-024DF95C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13FDF-FA86-469A-84B0-F3F2B291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E1F17-003C-4C86-A0D6-D2C85344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3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C3E1FA8-58D7-477D-9911-1681520B6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3A03F6-8B96-44CE-A554-96D5B9DC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75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4A7D7-2DFF-48E9-AA1B-D43C4A6FA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78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AA6CF-71A7-4568-91FA-F52A711E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BC022-15FD-4C32-B316-AA634E75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2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10515600" cy="4819801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28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055D-C334-48AD-91C9-9E29B8D6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D684-446C-483D-8C62-40AC4B52E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CF111-BEEC-4032-BA34-D2E4FAF3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22999-8D3F-484D-8E6F-EE67D8B6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1AB2F-C974-44D2-A037-5D8B6DA8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1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5C9B-AFD9-44B8-B99C-AF0BBB413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F1E43-30E8-4CE9-B700-42CBEF106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FFFE2-BDB7-405E-AECF-730BC269F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C0331-C216-49A9-AA61-3146A24E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35A29-8239-4320-99A2-FF4FD9B1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2952E-C472-4BD2-9AAE-9C4727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31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FAB60-B009-4227-880D-E94368C6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5CBA0-9DBF-4137-AAE0-A21235F7C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0B7A3-2AEC-44BA-B3A9-5A9040DCC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975FE-05F1-406A-BFB6-31CBE0E80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0CCB0-F229-4F56-B112-263F8DC09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A7BC3-800D-4B3F-83CF-8F5D1F1E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53DA19-B607-42BA-B65A-E2E55AE0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BD3FE7-1DED-4646-9CFE-5BF3C5B0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35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11B0-30F1-41C3-B7D3-DD91BD1D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BB1F68-C776-4A4B-BF62-AB1F70E0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3D3C6-3A25-4067-AE57-71407A97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8A834-5943-4955-9937-238927BD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00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532973-4DB1-4578-A18C-4EFA60DC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590E1B-A375-4986-AE2F-36BB4C13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942DD-2722-42EA-9DED-94D6B82C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75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8412-135E-4485-B73F-D0109350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8D0BF-C54A-47C9-B053-F3EC75C39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A822-C19F-43E1-B1F3-06CB6ED9F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321C3-293C-4DEE-8DB0-C434E382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3C224-EA2B-4E24-93F7-BC321F64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961C1-BA11-4DD6-BBD3-007B2977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86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F9D2-5ED0-426D-869E-4C4BCCFE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0E6DA-C4A4-4B9F-8D07-21BEF221A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93CFF-2E75-40B4-9AD3-EE048BC17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1D015-38D8-4830-AC3E-2D47DAB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7CC7A-EF7B-4A73-9837-6FB767FA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B5AB2-CB68-4DE7-A3BF-DEA157E8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74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091E-8FA2-4170-9B6E-615E03EF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0E915-3728-42AF-812B-96E7C0E27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CDF3B-7A9C-4E8B-B8F7-907A7195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810B5-F358-45B3-8358-21206B76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F4F12-0714-47AF-BE10-B0A51CF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21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E96D1B-C595-4890-AC58-9C90C517B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B61DC-ADD0-4693-BBF9-86AA6656D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60ADA-A33D-4603-9A27-7624A34A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39F05-A90C-4138-8AA9-272C4718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1E5B9-AFCE-4AC2-B27C-83BB0C5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7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5612EA-9763-ECD8-228B-D063CC6F49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3175" y="1357313"/>
            <a:ext cx="513873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0" indent="0">
              <a:buClr>
                <a:srgbClr val="8CC63F"/>
              </a:buClr>
              <a:buSzPct val="70000"/>
              <a:buFont typeface="Wingdings 3" panose="05040102010807070707" pitchFamily="18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914400" indent="0">
              <a:buFont typeface="Calibri" panose="020F0502020204030204" pitchFamily="34" charset="0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1828800" indent="0">
              <a:buSzPct val="80000"/>
              <a:buFont typeface="Courier New" panose="02070309020205020404" pitchFamily="49" charset="0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5612EA-9763-ECD8-228B-D063CC6F49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3175" y="1357313"/>
            <a:ext cx="513873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2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27FFCAEA-8FD8-0894-96BE-B58F00D9D2A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4125" y="1357313"/>
            <a:ext cx="515778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0" indent="0">
              <a:buClr>
                <a:srgbClr val="8CC63F"/>
              </a:buClr>
              <a:buSzPct val="70000"/>
              <a:buFont typeface="Wingdings 3" panose="05040102010807070707" pitchFamily="18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27FFCAEA-8FD8-0894-96BE-B58F00D9D2A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4125" y="1357313"/>
            <a:ext cx="515778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3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0" indent="0">
              <a:buClr>
                <a:srgbClr val="8CC63F"/>
              </a:buClr>
              <a:buSzPct val="70000"/>
              <a:buFont typeface="Wingdings 3" panose="05040102010807070707" pitchFamily="18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E01E356-0FC9-B1F8-BC97-9F0EE91B942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36984360"/>
              </p:ext>
            </p:extLst>
          </p:nvPr>
        </p:nvGraphicFramePr>
        <p:xfrm>
          <a:off x="6189043" y="2156058"/>
          <a:ext cx="5857776" cy="19154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64444">
                  <a:extLst>
                    <a:ext uri="{9D8B030D-6E8A-4147-A177-3AD203B41FA5}">
                      <a16:colId xmlns:a16="http://schemas.microsoft.com/office/drawing/2014/main" val="2294085839"/>
                    </a:ext>
                  </a:extLst>
                </a:gridCol>
                <a:gridCol w="1464444">
                  <a:extLst>
                    <a:ext uri="{9D8B030D-6E8A-4147-A177-3AD203B41FA5}">
                      <a16:colId xmlns:a16="http://schemas.microsoft.com/office/drawing/2014/main" val="2029961112"/>
                    </a:ext>
                  </a:extLst>
                </a:gridCol>
                <a:gridCol w="1464444">
                  <a:extLst>
                    <a:ext uri="{9D8B030D-6E8A-4147-A177-3AD203B41FA5}">
                      <a16:colId xmlns:a16="http://schemas.microsoft.com/office/drawing/2014/main" val="3932986128"/>
                    </a:ext>
                  </a:extLst>
                </a:gridCol>
                <a:gridCol w="1464444">
                  <a:extLst>
                    <a:ext uri="{9D8B030D-6E8A-4147-A177-3AD203B41FA5}">
                      <a16:colId xmlns:a16="http://schemas.microsoft.com/office/drawing/2014/main" val="3832528825"/>
                    </a:ext>
                  </a:extLst>
                </a:gridCol>
              </a:tblGrid>
              <a:tr h="478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28197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206781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620371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643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27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E01E356-0FC9-B1F8-BC97-9F0EE91B942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5412960"/>
              </p:ext>
            </p:extLst>
          </p:nvPr>
        </p:nvGraphicFramePr>
        <p:xfrm>
          <a:off x="332472" y="1434164"/>
          <a:ext cx="11527056" cy="460568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81764">
                  <a:extLst>
                    <a:ext uri="{9D8B030D-6E8A-4147-A177-3AD203B41FA5}">
                      <a16:colId xmlns:a16="http://schemas.microsoft.com/office/drawing/2014/main" val="2294085839"/>
                    </a:ext>
                  </a:extLst>
                </a:gridCol>
                <a:gridCol w="2881764">
                  <a:extLst>
                    <a:ext uri="{9D8B030D-6E8A-4147-A177-3AD203B41FA5}">
                      <a16:colId xmlns:a16="http://schemas.microsoft.com/office/drawing/2014/main" val="2029961112"/>
                    </a:ext>
                  </a:extLst>
                </a:gridCol>
                <a:gridCol w="2881764">
                  <a:extLst>
                    <a:ext uri="{9D8B030D-6E8A-4147-A177-3AD203B41FA5}">
                      <a16:colId xmlns:a16="http://schemas.microsoft.com/office/drawing/2014/main" val="3932986128"/>
                    </a:ext>
                  </a:extLst>
                </a:gridCol>
                <a:gridCol w="2881764">
                  <a:extLst>
                    <a:ext uri="{9D8B030D-6E8A-4147-A177-3AD203B41FA5}">
                      <a16:colId xmlns:a16="http://schemas.microsoft.com/office/drawing/2014/main" val="3832528825"/>
                    </a:ext>
                  </a:extLst>
                </a:gridCol>
              </a:tblGrid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28197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206781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620371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643660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833117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94676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555187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441279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30070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29651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36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1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9A05-4CCD-BCAD-FDD2-862654A0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Nexa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019E-1F0F-D664-772E-879C73E76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D7B2-384E-5BF2-DB3A-357DA052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734260F8-F105-4C30-B883-D0E094D7189D}" type="datetime1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A0EED-2F5C-0091-EB0C-B0A4CB47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8224-6F5A-5428-7F21-268CC567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7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BCF1A-1C0C-E6C6-C7B5-78C4A08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0427" cy="2994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FBC5D-EA15-D994-7C2D-D4DDFBCF7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34603"/>
            <a:ext cx="3820427" cy="1132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CF6E8-D7A2-6599-D75B-A3FDB6D4C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xa" panose="00000500000000000000" pitchFamily="50" charset="0"/>
              </a:defRPr>
            </a:lvl1pPr>
          </a:lstStyle>
          <a:p>
            <a:fld id="{D26E34F5-0C0F-4140-A16F-2CF2F9482471}" type="datetime1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4E3A0-D42D-7A7A-E60E-F90152AD2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7831F-D7D4-D68D-E196-12A5F3654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6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8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9" r:id="rId16"/>
    <p:sldLayoutId id="214748366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Nexa Black" panose="00000A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Nexa" panose="00000500000000000000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9D58D-0DFA-462E-970F-1779F3DF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F345F-DF92-4CE8-816C-AFE900370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70200-89DB-4B79-8FF8-6556EDAE1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0B02C-9D1C-4892-BC97-656ACADC1E76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0E7A5-7423-4983-88FB-F8D28E7B8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97A4-1867-488E-9066-7318A6208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16FAF-0D03-46BB-8CE6-C287295D4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759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7BE3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AF4FC-DA4B-5F5E-76FB-81F40137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25706A-CDB4-38D3-4D29-EA86340F7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/>
              <a:t>24-94. Presentation, update, and discussion on the Coll Street Drainage project – Phase 1</a:t>
            </a:r>
          </a:p>
          <a:p>
            <a:pPr marL="0" indent="0">
              <a:buNone/>
            </a:pPr>
            <a:endParaRPr lang="en-US" sz="4800" dirty="0"/>
          </a:p>
          <a:p>
            <a:pPr lvl="1"/>
            <a:r>
              <a:rPr lang="en-US" sz="3500" dirty="0">
                <a:solidFill>
                  <a:schemeClr val="bg2">
                    <a:lumMod val="50000"/>
                  </a:schemeClr>
                </a:solidFill>
              </a:rPr>
              <a:t>Scott McClelland, Assistant Director of Transportation and Capital Improvements</a:t>
            </a:r>
          </a:p>
          <a:p>
            <a:pPr lvl="1"/>
            <a:r>
              <a:rPr lang="en-US" sz="3500" dirty="0">
                <a:solidFill>
                  <a:schemeClr val="bg2">
                    <a:lumMod val="50000"/>
                  </a:schemeClr>
                </a:solidFill>
              </a:rPr>
              <a:t>Nolan Pierce, P.E.</a:t>
            </a:r>
          </a:p>
          <a:p>
            <a:pPr lvl="2"/>
            <a:r>
              <a:rPr lang="en-US" sz="3100" dirty="0">
                <a:solidFill>
                  <a:schemeClr val="bg2">
                    <a:lumMod val="50000"/>
                  </a:schemeClr>
                </a:solidFill>
              </a:rPr>
              <a:t>Kimley-Horn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7555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AFE1-840E-4EAA-B5E5-7FB625FD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20650"/>
            <a:ext cx="10515600" cy="1325563"/>
          </a:xfrm>
        </p:spPr>
        <p:txBody>
          <a:bodyPr/>
          <a:lstStyle/>
          <a:p>
            <a:r>
              <a:rPr lang="en-US" dirty="0"/>
              <a:t>Add Alternates 1 &amp;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64A3A-5177-46AF-7A16-753D98D8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842"/>
            <a:ext cx="12192000" cy="5270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55D604-1397-4B61-BE77-501E6313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AFE1-840E-4EAA-B5E5-7FB625FD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Alternate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39BC0-F550-3B56-8A3A-06972E57F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795" y="2729871"/>
            <a:ext cx="5272464" cy="269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EEB59-8A97-3ADD-6FE0-4ED0B73C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53" y="5442855"/>
            <a:ext cx="1406306" cy="5619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1EA814-B9F7-75A3-3A1E-84EF43D9C7C5}"/>
              </a:ext>
            </a:extLst>
          </p:cNvPr>
          <p:cNvSpPr txBox="1">
            <a:spLocks/>
          </p:cNvSpPr>
          <p:nvPr/>
        </p:nvSpPr>
        <p:spPr>
          <a:xfrm>
            <a:off x="5730240" y="5576809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Proposed Shared Duct Bank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AFFF2B-E650-7A15-A77A-B9109499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144" y="55557"/>
            <a:ext cx="2870563" cy="3270262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8396AD26-844D-18CF-6F2B-06F94631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21" y="1690688"/>
            <a:ext cx="5552385" cy="449218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Construction of Underground Duct Bank</a:t>
            </a:r>
          </a:p>
          <a:p>
            <a:pPr lvl="1"/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Limits include from Castell Ave to Comal Ave</a:t>
            </a:r>
          </a:p>
          <a:p>
            <a:pPr lvl="1"/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Requires utility coordination with multiple entities including NBU Electric, AT&amp;T, etc.</a:t>
            </a:r>
          </a:p>
          <a:p>
            <a:pPr lvl="1"/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4’ wide with multiple layers of conduit</a:t>
            </a:r>
          </a:p>
          <a:p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Overground pedestals, ground boxes, and new service connections to property owners</a:t>
            </a:r>
          </a:p>
          <a:p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Includes street lighting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99D611-E77B-AB34-6B69-399DD63DC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C00617-5763-3425-025D-C520E864706D}"/>
              </a:ext>
            </a:extLst>
          </p:cNvPr>
          <p:cNvSpPr txBox="1">
            <a:spLocks/>
          </p:cNvSpPr>
          <p:nvPr/>
        </p:nvSpPr>
        <p:spPr>
          <a:xfrm>
            <a:off x="636293" y="5136124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24D94-FDAE-729F-7A4D-AC6B66116A77}"/>
              </a:ext>
            </a:extLst>
          </p:cNvPr>
          <p:cNvSpPr txBox="1">
            <a:spLocks/>
          </p:cNvSpPr>
          <p:nvPr/>
        </p:nvSpPr>
        <p:spPr>
          <a:xfrm>
            <a:off x="6738232" y="5136123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</a:t>
            </a:r>
          </a:p>
        </p:txBody>
      </p:sp>
      <p:pic>
        <p:nvPicPr>
          <p:cNvPr id="12" name="Picture 11" descr="A street with cars and telephone poles&#10;&#10;Description automatically generated">
            <a:extLst>
              <a:ext uri="{FF2B5EF4-FFF2-40B4-BE49-F238E27FC236}">
                <a16:creationId xmlns:a16="http://schemas.microsoft.com/office/drawing/2014/main" id="{407A98D5-98DD-5E0E-FC32-A748EA91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1" y="2171700"/>
            <a:ext cx="5819728" cy="2964424"/>
          </a:xfrm>
          <a:prstGeom prst="rect">
            <a:avLst/>
          </a:prstGeom>
        </p:spPr>
      </p:pic>
      <p:pic>
        <p:nvPicPr>
          <p:cNvPr id="14" name="Picture 13" descr="A road with cars and a building&#10;&#10;Description automatically generated">
            <a:extLst>
              <a:ext uri="{FF2B5EF4-FFF2-40B4-BE49-F238E27FC236}">
                <a16:creationId xmlns:a16="http://schemas.microsoft.com/office/drawing/2014/main" id="{D61CF210-0DF3-823D-EB4C-52933FC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93" y="2171700"/>
            <a:ext cx="5819725" cy="29644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3D96469-E63D-5F81-5D81-B52E0638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82" y="428835"/>
            <a:ext cx="10515600" cy="1325563"/>
          </a:xfrm>
        </p:spPr>
        <p:txBody>
          <a:bodyPr/>
          <a:lstStyle/>
          <a:p>
            <a:r>
              <a:rPr lang="en-US" dirty="0"/>
              <a:t>Underground Conversion </a:t>
            </a:r>
            <a:br>
              <a:rPr lang="en-US" dirty="0"/>
            </a:br>
            <a:r>
              <a:rPr lang="en-US" sz="2800" dirty="0"/>
              <a:t>Eye Level Image Examples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F864E4-2842-2741-81B9-A0ABCA2F5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0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reet with a white building and a white church&#10;&#10;Description automatically generated">
            <a:extLst>
              <a:ext uri="{FF2B5EF4-FFF2-40B4-BE49-F238E27FC236}">
                <a16:creationId xmlns:a16="http://schemas.microsoft.com/office/drawing/2014/main" id="{21662A8C-EA54-5186-6DA1-9E3B404E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" y="2171700"/>
            <a:ext cx="5780264" cy="2964424"/>
          </a:xfrm>
          <a:prstGeom prst="rect">
            <a:avLst/>
          </a:prstGeom>
        </p:spPr>
      </p:pic>
      <p:pic>
        <p:nvPicPr>
          <p:cNvPr id="6" name="Picture 5" descr="A road with a building and cars on it&#10;&#10;Description automatically generated">
            <a:extLst>
              <a:ext uri="{FF2B5EF4-FFF2-40B4-BE49-F238E27FC236}">
                <a16:creationId xmlns:a16="http://schemas.microsoft.com/office/drawing/2014/main" id="{CEAA5CCE-B508-0743-7F1D-1A97ACDFE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171700"/>
            <a:ext cx="5780264" cy="296442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C00617-5763-3425-025D-C520E864706D}"/>
              </a:ext>
            </a:extLst>
          </p:cNvPr>
          <p:cNvSpPr txBox="1">
            <a:spLocks/>
          </p:cNvSpPr>
          <p:nvPr/>
        </p:nvSpPr>
        <p:spPr>
          <a:xfrm>
            <a:off x="634119" y="5136122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24D94-FDAE-729F-7A4D-AC6B66116A77}"/>
              </a:ext>
            </a:extLst>
          </p:cNvPr>
          <p:cNvSpPr txBox="1">
            <a:spLocks/>
          </p:cNvSpPr>
          <p:nvPr/>
        </p:nvSpPr>
        <p:spPr>
          <a:xfrm>
            <a:off x="6738232" y="5136121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C9F640-4715-4D5A-4C8E-1016A133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82" y="428835"/>
            <a:ext cx="10515600" cy="1325563"/>
          </a:xfrm>
        </p:spPr>
        <p:txBody>
          <a:bodyPr/>
          <a:lstStyle/>
          <a:p>
            <a:r>
              <a:rPr lang="en-US" dirty="0"/>
              <a:t>Underground Conversion </a:t>
            </a:r>
            <a:br>
              <a:rPr lang="en-US" dirty="0"/>
            </a:br>
            <a:r>
              <a:rPr lang="en-US" sz="2800" dirty="0"/>
              <a:t>Eye Level Image Examples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91E10-EBA6-D57F-57AE-C976CB919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9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AFE1-840E-4EAA-B5E5-7FB625FD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82" y="428835"/>
            <a:ext cx="10515600" cy="1325563"/>
          </a:xfrm>
        </p:spPr>
        <p:txBody>
          <a:bodyPr/>
          <a:lstStyle/>
          <a:p>
            <a:r>
              <a:rPr lang="en-US" dirty="0"/>
              <a:t>Underground Conversion </a:t>
            </a:r>
            <a:br>
              <a:rPr lang="en-US" dirty="0"/>
            </a:br>
            <a:r>
              <a:rPr lang="en-US" sz="2800" dirty="0"/>
              <a:t>Eye Level Image Examples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C00617-5763-3425-025D-C520E864706D}"/>
              </a:ext>
            </a:extLst>
          </p:cNvPr>
          <p:cNvSpPr txBox="1">
            <a:spLocks/>
          </p:cNvSpPr>
          <p:nvPr/>
        </p:nvSpPr>
        <p:spPr>
          <a:xfrm>
            <a:off x="694382" y="5125463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24D94-FDAE-729F-7A4D-AC6B66116A77}"/>
              </a:ext>
            </a:extLst>
          </p:cNvPr>
          <p:cNvSpPr txBox="1">
            <a:spLocks/>
          </p:cNvSpPr>
          <p:nvPr/>
        </p:nvSpPr>
        <p:spPr>
          <a:xfrm>
            <a:off x="6761661" y="5152556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</a:t>
            </a:r>
          </a:p>
        </p:txBody>
      </p:sp>
      <p:pic>
        <p:nvPicPr>
          <p:cNvPr id="5" name="Picture 4" descr="A road with trees and houses&#10;&#10;Description automatically generated">
            <a:extLst>
              <a:ext uri="{FF2B5EF4-FFF2-40B4-BE49-F238E27FC236}">
                <a16:creationId xmlns:a16="http://schemas.microsoft.com/office/drawing/2014/main" id="{31E71796-1F44-3345-8C5A-9A139A59E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4" y="2171700"/>
            <a:ext cx="5827127" cy="2964423"/>
          </a:xfrm>
          <a:prstGeom prst="rect">
            <a:avLst/>
          </a:prstGeom>
        </p:spPr>
      </p:pic>
      <p:pic>
        <p:nvPicPr>
          <p:cNvPr id="10" name="Picture 9" descr="A road with a car on it&#10;&#10;Description automatically generated">
            <a:extLst>
              <a:ext uri="{FF2B5EF4-FFF2-40B4-BE49-F238E27FC236}">
                <a16:creationId xmlns:a16="http://schemas.microsoft.com/office/drawing/2014/main" id="{18E6DFE4-0B41-D93F-5352-51F4FB52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171699"/>
            <a:ext cx="5827123" cy="2964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C3EE49-8BC8-A8FF-6E74-5F5540C4E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4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9A601C-B385-722B-F2D2-CEB85788BCBB}"/>
              </a:ext>
            </a:extLst>
          </p:cNvPr>
          <p:cNvGraphicFramePr>
            <a:graphicFrameLocks noGrp="1"/>
          </p:cNvGraphicFramePr>
          <p:nvPr/>
        </p:nvGraphicFramePr>
        <p:xfrm>
          <a:off x="1179807" y="1844039"/>
          <a:ext cx="9184685" cy="338779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416191802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9720014"/>
                    </a:ext>
                  </a:extLst>
                </a:gridCol>
                <a:gridCol w="1729809">
                  <a:extLst>
                    <a:ext uri="{9D8B030D-6E8A-4147-A177-3AD203B41FA5}">
                      <a16:colId xmlns:a16="http://schemas.microsoft.com/office/drawing/2014/main" val="658298800"/>
                    </a:ext>
                  </a:extLst>
                </a:gridCol>
                <a:gridCol w="2273277">
                  <a:extLst>
                    <a:ext uri="{9D8B030D-6E8A-4147-A177-3AD203B41FA5}">
                      <a16:colId xmlns:a16="http://schemas.microsoft.com/office/drawing/2014/main" val="1159885016"/>
                    </a:ext>
                  </a:extLst>
                </a:gridCol>
              </a:tblGrid>
              <a:tr h="22225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Opinion of Probable Construction Cost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75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759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75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34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Component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Contingency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487352"/>
                  </a:ext>
                </a:extLst>
              </a:tr>
              <a:tr h="5657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 Construction - Roadway, Drainage, Ped Improvements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$5,145,000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$775,000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$5,920,000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11616091"/>
                  </a:ext>
                </a:extLst>
              </a:tr>
              <a:tr h="5657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 Alternate 1 – Trees Only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$41,000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51402526"/>
                  </a:ext>
                </a:extLst>
              </a:tr>
              <a:tr h="5657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 Alternate 2 – Enhanced Landscaping  &amp; Hardscape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$156,000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$34,000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$190,000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70745823"/>
                  </a:ext>
                </a:extLst>
              </a:tr>
              <a:tr h="5657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 Alternate 3 – Underground Utility Conversion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$820,000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$985,000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17303222"/>
                  </a:ext>
                </a:extLst>
              </a:tr>
              <a:tr h="56572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$6,162,000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$983,000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$7,145,000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804122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D4313EF-5D7C-37CA-A63E-A76DD66611C1}"/>
              </a:ext>
            </a:extLst>
          </p:cNvPr>
          <p:cNvSpPr txBox="1">
            <a:spLocks/>
          </p:cNvSpPr>
          <p:nvPr/>
        </p:nvSpPr>
        <p:spPr>
          <a:xfrm>
            <a:off x="514349" y="3006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75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163BCA-C81B-D435-5580-FA8AEA0E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AFE1-840E-4EAA-B5E5-7FB625FD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9850"/>
            <a:ext cx="10515600" cy="1325563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715F0C-1BB6-14F4-E112-D2101BE5633F}"/>
              </a:ext>
            </a:extLst>
          </p:cNvPr>
          <p:cNvGraphicFramePr>
            <a:graphicFrameLocks noGrp="1"/>
          </p:cNvGraphicFramePr>
          <p:nvPr/>
        </p:nvGraphicFramePr>
        <p:xfrm>
          <a:off x="2220119" y="1395413"/>
          <a:ext cx="7104062" cy="195091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72323">
                  <a:extLst>
                    <a:ext uri="{9D8B030D-6E8A-4147-A177-3AD203B41FA5}">
                      <a16:colId xmlns:a16="http://schemas.microsoft.com/office/drawing/2014/main" val="4161918029"/>
                    </a:ext>
                  </a:extLst>
                </a:gridCol>
                <a:gridCol w="3431739">
                  <a:extLst>
                    <a:ext uri="{9D8B030D-6E8A-4147-A177-3AD203B41FA5}">
                      <a16:colId xmlns:a16="http://schemas.microsoft.com/office/drawing/2014/main" val="529720014"/>
                    </a:ext>
                  </a:extLst>
                </a:gridCol>
              </a:tblGrid>
              <a:tr h="22225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Anticipated Project Schedule - Base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75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34839"/>
                  </a:ext>
                </a:extLst>
              </a:tr>
              <a:tr h="22225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Includes: Roadway, Drainage, &amp; W/WW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313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Task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Completion Date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487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Final Design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Summer 2024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11616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Advertisement/Bidding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Fall 2024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51402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Construction Start (18 Months*)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Begin 2025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70745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Construction Complete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Summer 2026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1730322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6E3A42-7815-1008-E52B-4EBFC39EBAF1}"/>
              </a:ext>
            </a:extLst>
          </p:cNvPr>
          <p:cNvGraphicFramePr>
            <a:graphicFrameLocks noGrp="1"/>
          </p:cNvGraphicFramePr>
          <p:nvPr/>
        </p:nvGraphicFramePr>
        <p:xfrm>
          <a:off x="1671638" y="3733801"/>
          <a:ext cx="8201024" cy="222961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181474">
                  <a:extLst>
                    <a:ext uri="{9D8B030D-6E8A-4147-A177-3AD203B41FA5}">
                      <a16:colId xmlns:a16="http://schemas.microsoft.com/office/drawing/2014/main" val="4161918029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529720014"/>
                    </a:ext>
                  </a:extLst>
                </a:gridCol>
              </a:tblGrid>
              <a:tr h="22225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Anticipated Project Schedule – Add Alternate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75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34839"/>
                  </a:ext>
                </a:extLst>
              </a:tr>
              <a:tr h="22225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Includes: Base + Added Underground Conversion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313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Task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Completion Date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487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 Design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2024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11616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Utility Coordination/Design (18 Months)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2025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51402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Advertisement/Bidding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2026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70745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 Start (18 Months*)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2026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17303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 Complete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2027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804122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0FF152C-58A7-0BFB-0BF2-E74CB8DE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4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AFE1-840E-4EAA-B5E5-7FB625FD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11603-7079-42CC-1A79-A959C155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45" y="1682344"/>
            <a:ext cx="5779509" cy="3493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FE2BC-0B26-963C-639F-FC050B5F9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5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7198E7-7E8C-4A9E-B7B9-65615F9E8D3E}"/>
              </a:ext>
            </a:extLst>
          </p:cNvPr>
          <p:cNvSpPr txBox="1"/>
          <p:nvPr/>
        </p:nvSpPr>
        <p:spPr>
          <a:xfrm>
            <a:off x="2833602" y="723844"/>
            <a:ext cx="6524796" cy="339593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softEdge rad="50800"/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4400">
                <a:solidFill>
                  <a:srgbClr val="00628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Project Update for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28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628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Coll Street Improvements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28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From Castell Ave to Comal River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28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Castell Avenue Phase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AAE27-6CC0-948B-D537-D29AFFA48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728" y="4657853"/>
            <a:ext cx="3571995" cy="1326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29">
            <a:extLst>
              <a:ext uri="{FF2B5EF4-FFF2-40B4-BE49-F238E27FC236}">
                <a16:creationId xmlns:a16="http://schemas.microsoft.com/office/drawing/2014/main" id="{75A0324F-480F-F114-B6D9-E91FC0AE5203}"/>
              </a:ext>
            </a:extLst>
          </p:cNvPr>
          <p:cNvSpPr txBox="1">
            <a:spLocks/>
          </p:cNvSpPr>
          <p:nvPr/>
        </p:nvSpPr>
        <p:spPr>
          <a:xfrm>
            <a:off x="2690326" y="6195116"/>
            <a:ext cx="6400800" cy="36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January 24, 2024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54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C80F-3A7E-4637-98BE-D05385C8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3DECE-18DE-4846-B673-53071E97A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Project Background/History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Progress to Date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Proposed Improvements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Enhanced Additives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Cost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Schedule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Questions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3200" dirty="0">
              <a:solidFill>
                <a:srgbClr val="21759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D1D26-4397-83C3-D96D-76FAC53C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717" y="685801"/>
            <a:ext cx="6018062" cy="461962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3A4594-3AA3-DB63-48F8-12AAEBE806B8}"/>
              </a:ext>
            </a:extLst>
          </p:cNvPr>
          <p:cNvSpPr txBox="1">
            <a:spLocks/>
          </p:cNvSpPr>
          <p:nvPr/>
        </p:nvSpPr>
        <p:spPr>
          <a:xfrm>
            <a:off x="6534151" y="5264151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Limits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66734-0CA4-757F-9996-85B4FD11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6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7A37E2-9DF8-4E74-816A-2772112C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6" y="335353"/>
            <a:ext cx="10515600" cy="1325563"/>
          </a:xfrm>
        </p:spPr>
        <p:txBody>
          <a:bodyPr/>
          <a:lstStyle/>
          <a:p>
            <a:r>
              <a:rPr lang="en-US" b="1" dirty="0"/>
              <a:t>Project Background/History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43CA81-562D-47F7-B91C-D0965A252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05" y="1692014"/>
            <a:ext cx="6155869" cy="4167851"/>
          </a:xfrm>
        </p:spPr>
        <p:txBody>
          <a:bodyPr>
            <a:normAutofit fontScale="85000" lnSpcReduction="10000"/>
          </a:bodyPr>
          <a:lstStyle/>
          <a:p>
            <a:r>
              <a:rPr lang="en-US" sz="2800" u="sng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Project Objective </a:t>
            </a:r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combine efforts for </a:t>
            </a: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future infrastructure needs identified in the PER for Castell Avenue and the Downtown ROW Enhancements preliminary study</a:t>
            </a:r>
          </a:p>
          <a:p>
            <a:endParaRPr lang="en-US" sz="2800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Downstream drainage infrastructure capacity increases needed for Castell Avenue (increase size of storm system to Comal River)</a:t>
            </a:r>
          </a:p>
          <a:p>
            <a:endParaRPr lang="en-US" sz="2800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Pedestrian walkability and enhancements identified along Coll Street</a:t>
            </a:r>
            <a:endParaRPr lang="en-US" sz="2800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1E7408-767C-1C5C-7696-D1D0BD8CD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87" y="1692014"/>
            <a:ext cx="5737813" cy="32553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5416-4729-9B9F-AFFD-BDB54A9A695E}"/>
              </a:ext>
            </a:extLst>
          </p:cNvPr>
          <p:cNvSpPr txBox="1">
            <a:spLocks/>
          </p:cNvSpPr>
          <p:nvPr/>
        </p:nvSpPr>
        <p:spPr>
          <a:xfrm>
            <a:off x="6913268" y="4947340"/>
            <a:ext cx="4819649" cy="427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BE3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B7BE3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Existing 100-year storm flooding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62394-B59F-0754-D7C0-BC81223A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1,494 Track Progress Illustrations &amp;amp; Clip Art - iStock">
            <a:extLst>
              <a:ext uri="{FF2B5EF4-FFF2-40B4-BE49-F238E27FC236}">
                <a16:creationId xmlns:a16="http://schemas.microsoft.com/office/drawing/2014/main" id="{3BDABE9D-CC5C-8B94-EA6A-1EF276E61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84" y="1414783"/>
            <a:ext cx="4580890" cy="34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C85FA-14E2-4572-A586-3AA4EFAB7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26" y="393054"/>
            <a:ext cx="11263604" cy="54791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4400" b="1" dirty="0">
                <a:solidFill>
                  <a:srgbClr val="217591"/>
                </a:solidFill>
                <a:latin typeface="+mj-lt"/>
                <a:ea typeface="+mj-ea"/>
                <a:cs typeface="+mj-cs"/>
              </a:rPr>
              <a:t>Progress to Date</a:t>
            </a:r>
          </a:p>
          <a:p>
            <a:pPr>
              <a:spcBef>
                <a:spcPct val="0"/>
              </a:spcBef>
              <a:buNone/>
            </a:pPr>
            <a:endParaRPr lang="en-US" sz="4400" dirty="0">
              <a:solidFill>
                <a:srgbClr val="21759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Data Collection – 100% Complete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Survey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Geotechnical &amp; Pavement Design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Environmental Study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Construction Drawings – 60% Complete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Plans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Enhanced Improvement Alternatives Identified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Construction Cost Estimate</a:t>
            </a:r>
          </a:p>
          <a:p>
            <a:pPr lvl="1">
              <a:spcBef>
                <a:spcPct val="0"/>
              </a:spcBef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Public Involvement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Stakeholder Meeting with Property Owners – 1/9/2024</a:t>
            </a:r>
          </a:p>
          <a:p>
            <a:pPr>
              <a:spcBef>
                <a:spcPct val="0"/>
              </a:spcBef>
              <a:buNone/>
            </a:pPr>
            <a:endParaRPr lang="en-US" sz="3800" dirty="0">
              <a:solidFill>
                <a:srgbClr val="21759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955DC-0C4D-28D6-1DA7-EB94A8CA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C80F-3A7E-4637-98BE-D05385C8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93700"/>
            <a:ext cx="10515600" cy="1325563"/>
          </a:xfrm>
        </p:spPr>
        <p:txBody>
          <a:bodyPr/>
          <a:lstStyle/>
          <a:p>
            <a:r>
              <a:rPr lang="en-US" b="1" dirty="0"/>
              <a:t>Stakeholder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3DECE-18DE-4846-B673-53071E97A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4495800" cy="41678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Conducted on 1/9/2024 at Johnson Furniture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Received written and verbal comments</a:t>
            </a:r>
          </a:p>
          <a:p>
            <a:pPr lvl="1">
              <a:spcBef>
                <a:spcPct val="0"/>
              </a:spcBef>
            </a:pP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Owners looking for enhanced communication and limit impacts as much as possible during construction and to limit impacts</a:t>
            </a:r>
          </a:p>
          <a:p>
            <a:pPr lvl="1">
              <a:spcBef>
                <a:spcPct val="0"/>
              </a:spcBef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US" sz="3200" dirty="0">
              <a:solidFill>
                <a:srgbClr val="21759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AB28EBED-59F9-0A93-55DE-B6045111C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35926"/>
            <a:ext cx="4343400" cy="3257550"/>
          </a:xfrm>
          <a:prstGeom prst="rect">
            <a:avLst/>
          </a:prstGeom>
        </p:spPr>
      </p:pic>
      <p:pic>
        <p:nvPicPr>
          <p:cNvPr id="7" name="Picture 6" descr="A room with a bed and a table&#10;&#10;Description automatically generated">
            <a:extLst>
              <a:ext uri="{FF2B5EF4-FFF2-40B4-BE49-F238E27FC236}">
                <a16:creationId xmlns:a16="http://schemas.microsoft.com/office/drawing/2014/main" id="{81FE9E45-7B7A-1E69-1B94-9D24A0350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63" y="171450"/>
            <a:ext cx="4343399" cy="325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A61C8-CB49-73A9-C2CC-E83612352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9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F6A8D9-CF13-8660-2E7F-2D543380ED4A}"/>
              </a:ext>
            </a:extLst>
          </p:cNvPr>
          <p:cNvSpPr txBox="1">
            <a:spLocks/>
          </p:cNvSpPr>
          <p:nvPr/>
        </p:nvSpPr>
        <p:spPr>
          <a:xfrm>
            <a:off x="438391" y="4587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75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Proposed Improvements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680DA6C-4B87-4584-DCED-D4149E65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91" y="1784332"/>
            <a:ext cx="6022520" cy="416785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Roadway Reconstruction</a:t>
            </a:r>
          </a:p>
          <a:p>
            <a:pPr lvl="1"/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New curbs, bulb-outs, and asphalt pavement</a:t>
            </a: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Internal Storm Drain System</a:t>
            </a:r>
          </a:p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Concrete Sidewalk (both sides)</a:t>
            </a:r>
          </a:p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Ped </a:t>
            </a: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signal modifications at Seguin Ave</a:t>
            </a:r>
          </a:p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Water &amp; Sewer </a:t>
            </a:r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Utility Replacements (Joint Bid w/NBU)</a:t>
            </a:r>
            <a:endParaRPr lang="en-US" sz="2800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B9DDEC-BB63-BE12-C823-8475FA37E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7" y="3228975"/>
            <a:ext cx="5532913" cy="2827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21E9AC-7E99-BA5E-F0FC-EABBA3D7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76" y="585770"/>
            <a:ext cx="4588089" cy="2397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CF658E-391F-D285-C545-D45CB89CA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F6A8D9-CF13-8660-2E7F-2D543380ED4A}"/>
              </a:ext>
            </a:extLst>
          </p:cNvPr>
          <p:cNvSpPr txBox="1">
            <a:spLocks/>
          </p:cNvSpPr>
          <p:nvPr/>
        </p:nvSpPr>
        <p:spPr>
          <a:xfrm>
            <a:off x="306941" y="366405"/>
            <a:ext cx="11578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75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Proposed Improvements – Overall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B8FA9-A62A-10B3-A443-2DE7877CA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8923"/>
            <a:ext cx="12192000" cy="3020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91E33-21CD-6A4D-41E7-580D871E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932" y="1918923"/>
            <a:ext cx="676402" cy="701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572C2-125D-2F35-84DD-02AC5551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253" y="4939077"/>
            <a:ext cx="4463493" cy="964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06446-7642-B811-81C2-C35B319A1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5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F6A8D9-CF13-8660-2E7F-2D543380ED4A}"/>
              </a:ext>
            </a:extLst>
          </p:cNvPr>
          <p:cNvSpPr txBox="1">
            <a:spLocks/>
          </p:cNvSpPr>
          <p:nvPr/>
        </p:nvSpPr>
        <p:spPr>
          <a:xfrm>
            <a:off x="647941" y="3070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75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759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Enhanced Additives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680DA6C-4B87-4584-DCED-D4149E65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41" y="1632652"/>
            <a:ext cx="6248159" cy="416785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Add Alternate 1 </a:t>
            </a:r>
          </a:p>
          <a:p>
            <a:pPr lvl="1"/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Proposed Trees Only</a:t>
            </a:r>
          </a:p>
          <a:p>
            <a:pPr marL="457200" lvl="1" indent="0">
              <a:buNone/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Add Alternate 2</a:t>
            </a:r>
          </a:p>
          <a:p>
            <a:pPr lvl="1"/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Enhanced Landscaping including plantings and hardscape (no irrigation)</a:t>
            </a:r>
          </a:p>
          <a:p>
            <a:pPr marL="457200" lvl="1" indent="0">
              <a:buNone/>
            </a:pPr>
            <a:endParaRPr lang="en-US" dirty="0">
              <a:solidFill>
                <a:srgbClr val="21759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Add Alternate 3</a:t>
            </a:r>
          </a:p>
          <a:p>
            <a:pPr lvl="1"/>
            <a:r>
              <a:rPr lang="en-US" dirty="0">
                <a:solidFill>
                  <a:srgbClr val="21759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Underground Electric &amp; Telecommunication conversion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CAA95-4208-87AC-F876-BB095007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316" y="1466942"/>
            <a:ext cx="4832316" cy="3924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BCF53-E3E8-59CD-2155-08FECB58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3463"/>
            <a:ext cx="12192000" cy="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7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5369"/>
      </a:accent1>
      <a:accent2>
        <a:srgbClr val="2589A6"/>
      </a:accent2>
      <a:accent3>
        <a:srgbClr val="8CC63F"/>
      </a:accent3>
      <a:accent4>
        <a:srgbClr val="0A3254"/>
      </a:accent4>
      <a:accent5>
        <a:srgbClr val="11ABB4"/>
      </a:accent5>
      <a:accent6>
        <a:srgbClr val="006937"/>
      </a:accent6>
      <a:hlink>
        <a:srgbClr val="8CC63F"/>
      </a:hlink>
      <a:folHlink>
        <a:srgbClr val="2589A6"/>
      </a:folHlink>
    </a:clrScheme>
    <a:fontScheme name="Custom 1">
      <a:majorFont>
        <a:latin typeface="Nexa Black"/>
        <a:ea typeface=""/>
        <a:cs typeface=""/>
      </a:majorFont>
      <a:minorFont>
        <a:latin typeface="Nex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</TotalTime>
  <Words>536</Words>
  <Application>Microsoft Office PowerPoint</Application>
  <PresentationFormat>Widescreen</PresentationFormat>
  <Paragraphs>144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Courier New</vt:lpstr>
      <vt:lpstr>Nexa</vt:lpstr>
      <vt:lpstr>Nexa Black</vt:lpstr>
      <vt:lpstr>Nexa Text Black</vt:lpstr>
      <vt:lpstr>Wingdings</vt:lpstr>
      <vt:lpstr>Wingdings 3</vt:lpstr>
      <vt:lpstr>Office Theme</vt:lpstr>
      <vt:lpstr>1_Office Theme</vt:lpstr>
      <vt:lpstr>PowerPoint Presentation</vt:lpstr>
      <vt:lpstr>PowerPoint Presentation</vt:lpstr>
      <vt:lpstr>Overview</vt:lpstr>
      <vt:lpstr>Project Background/History</vt:lpstr>
      <vt:lpstr>PowerPoint Presentation</vt:lpstr>
      <vt:lpstr>Stakeholder Meeting</vt:lpstr>
      <vt:lpstr>PowerPoint Presentation</vt:lpstr>
      <vt:lpstr>PowerPoint Presentation</vt:lpstr>
      <vt:lpstr>PowerPoint Presentation</vt:lpstr>
      <vt:lpstr>Add Alternates 1 &amp; 2</vt:lpstr>
      <vt:lpstr>Add Alternate 3</vt:lpstr>
      <vt:lpstr>Underground Conversion  Eye Level Image Examples</vt:lpstr>
      <vt:lpstr>Underground Conversion  Eye Level Image Examples</vt:lpstr>
      <vt:lpstr>Underground Conversion  Eye Level Image Examples</vt:lpstr>
      <vt:lpstr>PowerPoint Presentation</vt:lpstr>
      <vt:lpstr>Schedule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Jenna Vinson</dc:creator>
  <cp:lastModifiedBy>Mandi L. Scott</cp:lastModifiedBy>
  <cp:revision>31</cp:revision>
  <dcterms:created xsi:type="dcterms:W3CDTF">2023-10-31T18:59:10Z</dcterms:created>
  <dcterms:modified xsi:type="dcterms:W3CDTF">2024-03-07T15:06:36Z</dcterms:modified>
</cp:coreProperties>
</file>